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1"/>
  </p:notesMasterIdLst>
  <p:sldIdLst>
    <p:sldId id="256" r:id="rId2"/>
    <p:sldId id="261" r:id="rId3"/>
    <p:sldId id="281" r:id="rId4"/>
    <p:sldId id="272" r:id="rId5"/>
    <p:sldId id="262" r:id="rId6"/>
    <p:sldId id="283" r:id="rId7"/>
    <p:sldId id="263" r:id="rId8"/>
    <p:sldId id="264" r:id="rId9"/>
    <p:sldId id="265" r:id="rId10"/>
    <p:sldId id="267" r:id="rId11"/>
    <p:sldId id="284" r:id="rId12"/>
    <p:sldId id="266" r:id="rId13"/>
    <p:sldId id="289" r:id="rId14"/>
    <p:sldId id="268" r:id="rId15"/>
    <p:sldId id="290" r:id="rId16"/>
    <p:sldId id="291" r:id="rId17"/>
    <p:sldId id="282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309" r:id="rId26"/>
    <p:sldId id="300" r:id="rId27"/>
    <p:sldId id="315" r:id="rId28"/>
    <p:sldId id="314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2105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1AC80-FE2D-45BB-91CC-EDC0F8D247B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E1EAF-D62F-438E-B366-419E0DE7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F8251-2B7D-4936-A253-2B3DEEE74D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E2D2-6E09-4FD1-B979-2CC264C7331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40401D-363E-4E8E-A65C-2F9ED755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CBF6-3349-4CAC-8E0F-821C976CE1C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0501-B356-4533-A6EB-EE939228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E72E-FF9F-4E4D-B9D7-5E148CBBFB9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6382-A31D-4DAB-BA01-AB9A9567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CA45-F1BB-4FE5-A7EC-94B26595957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7254-C0A3-4BB6-B37E-881165C7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9A41-D469-40FD-AC79-DFCEB48F1D4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A12-3D26-4EFA-A33C-0643BF9A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EDFA-6FB4-4BBE-B2CA-F98AE9BF7AD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2630-FA91-4B30-81DA-50FDBD6D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B1A13A-41D9-4FEE-9BC9-421DF2B178A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E8BB5-25E1-411E-9E0D-308F5591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2B53-E88F-4B8C-8A03-F56326DEDB5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421-74F3-424C-97BA-44EA390F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9093-BD67-41FE-8336-E01E992002A4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4EAF-38E2-4827-B39A-C150B984C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EBE2-C5E3-415D-B8CD-DB1B38920A8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F95-EEC9-4467-A9CF-4F802FFB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AEE0-A218-48B0-912D-CC8BD6283B3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A5C4-1184-443B-BA8A-5C558F76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AEC3055-E195-4353-B116-FFDF366F0C7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76985-E819-49BF-AF8B-AD288789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8" r:id="rId5"/>
    <p:sldLayoutId id="2147483839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Spreadsheets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dirty="0" smtClean="0"/>
              <a:t>COE 201- Computer Proficiency</a:t>
            </a:r>
          </a:p>
          <a:p>
            <a:pPr marL="63500" eaLnBrk="1" hangingPunct="1"/>
            <a:r>
              <a:rPr lang="en-US" dirty="0" smtClean="0"/>
              <a:t>Mr. Ahmad Al </a:t>
            </a:r>
            <a:r>
              <a:rPr lang="en-US" dirty="0" err="1" smtClean="0"/>
              <a:t>Kawam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100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Range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685800" y="2667000"/>
            <a:ext cx="914400" cy="3810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495800" y="3048000"/>
            <a:ext cx="3733800" cy="1905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range is a rectangular area you define in a sheet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Range: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Am:Bn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) </a:t>
            </a:r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Am is the top-leftmost cell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in the range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Bn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 is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bottom-rightmost cell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in the same 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3569"/>
          <a:stretch>
            <a:fillRect/>
          </a:stretch>
        </p:blipFill>
        <p:spPr bwMode="auto">
          <a:xfrm>
            <a:off x="228600" y="1447800"/>
            <a:ext cx="6400800" cy="47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39089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85800" y="2514600"/>
            <a:ext cx="3276600" cy="1828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3733800" cy="432435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MAXimum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MINimum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233" r="13609" b="40856"/>
          <a:stretch>
            <a:fillRect/>
          </a:stretch>
        </p:blipFill>
        <p:spPr bwMode="auto">
          <a:xfrm>
            <a:off x="304800" y="2743200"/>
            <a:ext cx="556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8462"/>
          <a:stretch>
            <a:fillRect/>
          </a:stretch>
        </p:blipFill>
        <p:spPr bwMode="auto">
          <a:xfrm>
            <a:off x="4572000" y="3657600"/>
            <a:ext cx="43901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28600" y="5257800"/>
            <a:ext cx="5562600" cy="5334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range usage in the MIN and MAX functions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828800" y="4114800"/>
            <a:ext cx="1295400" cy="990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3733800" cy="432435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SUMmation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AVeraGe</a:t>
            </a:r>
            <a:r>
              <a:rPr lang="en-US" sz="2000" dirty="0" smtClean="0"/>
              <a:t> (AVG)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3940"/>
          <a:stretch>
            <a:fillRect/>
          </a:stretch>
        </p:blipFill>
        <p:spPr bwMode="auto">
          <a:xfrm>
            <a:off x="304800" y="2590800"/>
            <a:ext cx="3209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5121"/>
          <a:stretch>
            <a:fillRect/>
          </a:stretch>
        </p:blipFill>
        <p:spPr bwMode="auto">
          <a:xfrm>
            <a:off x="3200400" y="3124200"/>
            <a:ext cx="3429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25243"/>
          <a:stretch>
            <a:fillRect/>
          </a:stretch>
        </p:blipFill>
        <p:spPr bwMode="auto">
          <a:xfrm>
            <a:off x="6172200" y="2667000"/>
            <a:ext cx="2838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828800"/>
          </a:xfrm>
        </p:spPr>
        <p:txBody>
          <a:bodyPr/>
          <a:lstStyle/>
          <a:p>
            <a:r>
              <a:rPr lang="en-US" dirty="0" smtClean="0"/>
              <a:t>The IF function</a:t>
            </a:r>
          </a:p>
          <a:p>
            <a:pPr lvl="1"/>
            <a:r>
              <a:rPr lang="en-US" sz="2000" dirty="0" smtClean="0"/>
              <a:t>Syntax: “=IF(condition to test, value to insert in the condition is true, value to insert if the condition is false)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8462"/>
          <a:stretch>
            <a:fillRect/>
          </a:stretch>
        </p:blipFill>
        <p:spPr bwMode="auto">
          <a:xfrm>
            <a:off x="228600" y="3581400"/>
            <a:ext cx="55634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8889"/>
          <a:stretch>
            <a:fillRect/>
          </a:stretch>
        </p:blipFill>
        <p:spPr bwMode="auto">
          <a:xfrm>
            <a:off x="6019800" y="3581400"/>
            <a:ext cx="2892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IF function</a:t>
            </a:r>
          </a:p>
          <a:p>
            <a:endParaRPr lang="en-US" sz="2200" dirty="0" smtClean="0"/>
          </a:p>
          <a:p>
            <a:r>
              <a:rPr lang="en-US" sz="2200" dirty="0" smtClean="0"/>
              <a:t>You can imbricate multiple IF functions together:</a:t>
            </a:r>
          </a:p>
          <a:p>
            <a:pPr lvl="2"/>
            <a:r>
              <a:rPr lang="en-US" sz="1800" dirty="0" smtClean="0"/>
              <a:t>=IF(condition 1, IF(condition2, results2a, result2b), result 1b)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To try: The Elections Eligibility System</a:t>
            </a:r>
          </a:p>
          <a:p>
            <a:pPr lvl="1"/>
            <a:r>
              <a:rPr lang="en-US" sz="2000" dirty="0" smtClean="0"/>
              <a:t>Age above 21</a:t>
            </a:r>
          </a:p>
          <a:p>
            <a:pPr lvl="2"/>
            <a:r>
              <a:rPr lang="en-US" sz="1800" dirty="0" smtClean="0"/>
              <a:t>Eligible to vote</a:t>
            </a:r>
          </a:p>
          <a:p>
            <a:pPr lvl="2"/>
            <a:r>
              <a:rPr lang="en-US" sz="1800" dirty="0" smtClean="0"/>
              <a:t>Eligible to run for the elections</a:t>
            </a:r>
          </a:p>
          <a:p>
            <a:pPr lvl="1"/>
            <a:r>
              <a:rPr lang="en-US" sz="2000" dirty="0" smtClean="0"/>
              <a:t>Age between 18 and 21</a:t>
            </a:r>
          </a:p>
          <a:p>
            <a:pPr lvl="2"/>
            <a:r>
              <a:rPr lang="en-US" sz="1800" dirty="0" smtClean="0"/>
              <a:t>Eligible to vote</a:t>
            </a:r>
          </a:p>
          <a:p>
            <a:pPr lvl="2"/>
            <a:r>
              <a:rPr lang="en-US" sz="1800" dirty="0" smtClean="0"/>
              <a:t>NOT eligible to run for the elections</a:t>
            </a:r>
          </a:p>
          <a:p>
            <a:pPr lvl="1"/>
            <a:r>
              <a:rPr lang="en-US" sz="2000" dirty="0" smtClean="0"/>
              <a:t>Age below 18</a:t>
            </a:r>
          </a:p>
          <a:p>
            <a:pPr lvl="2"/>
            <a:r>
              <a:rPr lang="en-US" sz="1800" dirty="0" smtClean="0"/>
              <a:t>NOT Eligible to vote</a:t>
            </a:r>
          </a:p>
          <a:p>
            <a:pPr lvl="2"/>
            <a:r>
              <a:rPr lang="en-US" sz="1800" dirty="0" smtClean="0"/>
              <a:t>NOT eligible to run for the 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Other Functions</a:t>
            </a:r>
            <a:endParaRPr lang="en-US" sz="1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More interesting/ Challenging functions to try:</a:t>
            </a:r>
          </a:p>
          <a:p>
            <a:endParaRPr lang="en-US" sz="2200" dirty="0" smtClean="0"/>
          </a:p>
          <a:p>
            <a:r>
              <a:rPr lang="en-US" sz="2200" dirty="0" smtClean="0"/>
              <a:t>COUNT, COUNTIF, COUNTBLANK</a:t>
            </a:r>
          </a:p>
          <a:p>
            <a:endParaRPr lang="en-US" sz="2000" dirty="0" smtClean="0"/>
          </a:p>
          <a:p>
            <a:r>
              <a:rPr lang="en-US" sz="2200" dirty="0" smtClean="0"/>
              <a:t>HLOOKUP, VLOOKUP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COUNTIF function</a:t>
            </a:r>
            <a:endParaRPr lang="en-US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28846"/>
          <a:stretch>
            <a:fillRect/>
          </a:stretch>
        </p:blipFill>
        <p:spPr bwMode="auto">
          <a:xfrm>
            <a:off x="457200" y="2286000"/>
            <a:ext cx="70130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562600"/>
            <a:ext cx="5781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2667000" y="3124200"/>
            <a:ext cx="457200" cy="16764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4572000" y="1752600"/>
            <a:ext cx="228600" cy="44958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5105400"/>
            <a:ext cx="29718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Count if equal to Y…</a:t>
            </a: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3657600" y="4191000"/>
            <a:ext cx="2895600" cy="11430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>
            <a:off x="3657600" y="5334000"/>
            <a:ext cx="3352800" cy="228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7692"/>
          <a:stretch>
            <a:fillRect/>
          </a:stretch>
        </p:blipFill>
        <p:spPr bwMode="auto">
          <a:xfrm>
            <a:off x="304799" y="1600200"/>
            <a:ext cx="48706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HLOOKUP and VLOOKUP</a:t>
            </a:r>
            <a:endParaRPr lang="en-US" sz="2400" dirty="0" smtClean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1943100" y="2247900"/>
            <a:ext cx="304800" cy="23622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333500" y="4229100"/>
            <a:ext cx="1066800" cy="76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95400" y="1905000"/>
            <a:ext cx="2514600" cy="1447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8302"/>
          <a:stretch>
            <a:fillRect/>
          </a:stretch>
        </p:blipFill>
        <p:spPr bwMode="auto">
          <a:xfrm>
            <a:off x="5334000" y="1905000"/>
            <a:ext cx="36094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String Operations</a:t>
            </a:r>
            <a:endParaRPr lang="en-US" sz="2400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334000"/>
          </a:xfrm>
        </p:spPr>
        <p:txBody>
          <a:bodyPr/>
          <a:lstStyle/>
          <a:p>
            <a:r>
              <a:rPr lang="en-US" sz="2200" dirty="0" smtClean="0"/>
              <a:t>LEFT, RIGHT, MID, LEN, SEARCH…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581400" cy="11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429000" cy="12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609600" y="3352800"/>
            <a:ext cx="36576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Select the first 4 characters in B3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(last 4 characters if RIGHT)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6800" y="3352800"/>
            <a:ext cx="36576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Select 3 characters in B3, starting with the 4</a:t>
            </a:r>
            <a:r>
              <a:rPr lang="en-US" sz="1600" b="1" baseline="30000" dirty="0" smtClean="0">
                <a:solidFill>
                  <a:schemeClr val="bg1"/>
                </a:solidFill>
                <a:latin typeface="Constantia" pitchFamily="18" charset="0"/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 character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733800" cy="14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533400" y="5562601"/>
            <a:ext cx="38100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The first occurrence of “P” in B3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14800"/>
            <a:ext cx="3848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/>
          <p:cNvSpPr/>
          <p:nvPr/>
        </p:nvSpPr>
        <p:spPr>
          <a:xfrm>
            <a:off x="4876800" y="5562600"/>
            <a:ext cx="39624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The length of B3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71600" y="6248400"/>
            <a:ext cx="6553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rgbClr val="FF0000"/>
                </a:solidFill>
                <a:latin typeface="Constantia" pitchFamily="18" charset="0"/>
              </a:rPr>
              <a:t>Notice: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Strings have to be enclosed with double quotes “ 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2850"/>
            <a:ext cx="69342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Basic Interface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4267200" y="2971800"/>
            <a:ext cx="4876800" cy="914400"/>
          </a:xfrm>
          <a:prstGeom prst="borderCallout2">
            <a:avLst>
              <a:gd name="adj1" fmla="val 24720"/>
              <a:gd name="adj2" fmla="val -3016"/>
              <a:gd name="adj3" fmla="val 24123"/>
              <a:gd name="adj4" fmla="val -11581"/>
              <a:gd name="adj5" fmla="val -152576"/>
              <a:gd name="adj6" fmla="val -26287"/>
            </a:avLst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Excel Book = Word Document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Every book can contain up to 255 different sheets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12192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" y="64008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sz="1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05400"/>
          </a:xfrm>
        </p:spPr>
        <p:txBody>
          <a:bodyPr/>
          <a:lstStyle/>
          <a:p>
            <a:r>
              <a:rPr lang="en-US" sz="2200" dirty="0" smtClean="0"/>
              <a:t>Slice your Full Name into two parts</a:t>
            </a:r>
          </a:p>
          <a:p>
            <a:pPr lvl="1"/>
            <a:r>
              <a:rPr lang="en-US" sz="2000" dirty="0" smtClean="0"/>
              <a:t>First Name</a:t>
            </a:r>
          </a:p>
          <a:p>
            <a:pPr lvl="1"/>
            <a:r>
              <a:rPr lang="en-US" sz="2000" dirty="0" smtClean="0"/>
              <a:t>Last Name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200" dirty="0" smtClean="0"/>
              <a:t>Create a password based on the following rule:</a:t>
            </a:r>
          </a:p>
          <a:p>
            <a:pPr lvl="1"/>
            <a:r>
              <a:rPr lang="en-US" sz="2000" dirty="0" smtClean="0"/>
              <a:t>First Letter of the first name</a:t>
            </a:r>
          </a:p>
          <a:p>
            <a:pPr lvl="1"/>
            <a:r>
              <a:rPr lang="en-US" sz="2000" dirty="0" smtClean="0"/>
              <a:t>First Letter of the last name</a:t>
            </a:r>
          </a:p>
          <a:p>
            <a:pPr lvl="1"/>
            <a:r>
              <a:rPr lang="en-US" sz="2000" dirty="0" smtClean="0"/>
              <a:t>The ID number</a:t>
            </a:r>
          </a:p>
          <a:p>
            <a:pPr lvl="1"/>
            <a:r>
              <a:rPr lang="en-US" sz="2000" dirty="0" smtClean="0"/>
              <a:t>ALL IN LOWERCASE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76800"/>
            <a:ext cx="50858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21069"/>
            <a:ext cx="5334000" cy="41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Sorting</a:t>
            </a: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3333" r="53672"/>
          <a:stretch>
            <a:fillRect/>
          </a:stretch>
        </p:blipFill>
        <p:spPr bwMode="auto">
          <a:xfrm>
            <a:off x="304800" y="1447799"/>
            <a:ext cx="2286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27250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1524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0" y="3962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1752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868194" y="2590006"/>
            <a:ext cx="1066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53200" y="3429000"/>
            <a:ext cx="24384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Sorted by Alphabetical Order (A-Z)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2628900" y="4686300"/>
            <a:ext cx="304800" cy="11430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6019800"/>
            <a:ext cx="1371600" cy="3048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Column 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752600" y="5410200"/>
            <a:ext cx="762000" cy="609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 rot="5400000">
            <a:off x="4191000" y="2743200"/>
            <a:ext cx="838200" cy="17526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6" grpId="0" animBg="1"/>
      <p:bldP spid="2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56401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Filtering your Data</a:t>
            </a:r>
            <a:endParaRPr lang="en-US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2558" r="66464"/>
          <a:stretch>
            <a:fillRect/>
          </a:stretch>
        </p:blipFill>
        <p:spPr bwMode="auto">
          <a:xfrm>
            <a:off x="152400" y="1676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810000" y="1676400"/>
            <a:ext cx="1295400" cy="1143000"/>
          </a:xfrm>
          <a:prstGeom prst="ellipse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1524000"/>
            <a:ext cx="1997075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Auto-Filtering Feature</a:t>
            </a: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5029200" y="1828800"/>
            <a:ext cx="1524000" cy="152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9302" r="18194" b="30233"/>
          <a:stretch>
            <a:fillRect/>
          </a:stretch>
        </p:blipFill>
        <p:spPr bwMode="auto">
          <a:xfrm>
            <a:off x="4495800" y="4876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6172200" y="5181600"/>
            <a:ext cx="1447800" cy="609600"/>
          </a:xfrm>
          <a:prstGeom prst="ellipse">
            <a:avLst/>
          </a:prstGeom>
          <a:noFill/>
          <a:ln w="28575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572000"/>
            <a:ext cx="25146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AutoFilter Pop-ups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4800600"/>
            <a:ext cx="2286000" cy="6096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53000" y="5181600"/>
            <a:ext cx="1447800" cy="609600"/>
          </a:xfrm>
          <a:prstGeom prst="ellipse">
            <a:avLst/>
          </a:prstGeom>
          <a:noFill/>
          <a:ln w="28575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808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243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31668"/>
            <a:ext cx="2819400" cy="18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Filtering your Data</a:t>
            </a:r>
            <a:endParaRPr lang="en-US" sz="24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524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50292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657600" y="4114800"/>
            <a:ext cx="1447800" cy="685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172" idx="0"/>
          </p:cNvCxnSpPr>
          <p:nvPr/>
        </p:nvCxnSpPr>
        <p:spPr>
          <a:xfrm rot="16200000" flipH="1">
            <a:off x="6358932" y="4189700"/>
            <a:ext cx="1069268" cy="61466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6105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457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Goal Seek</a:t>
            </a:r>
            <a:endParaRPr lang="en-US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33400" y="2438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50292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1219200"/>
            <a:ext cx="24384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Data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  <a:sym typeface="Wingdings" pitchFamily="2" charset="2"/>
              </a:rPr>
              <a:t> What-If Analysis  Goal Seek</a:t>
            </a:r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9585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981200"/>
            <a:ext cx="3657600" cy="4419600"/>
          </a:xfrm>
        </p:spPr>
        <p:txBody>
          <a:bodyPr/>
          <a:lstStyle/>
          <a:p>
            <a:r>
              <a:rPr lang="en-US" sz="2400" dirty="0" smtClean="0"/>
              <a:t>Excel can plot data using several types of charts based on the nature of the data.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You can plot the data using pie-charts, Bar-charts, lines, columns and even areas.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Charts</a:t>
            </a:r>
            <a:endParaRPr lang="en-US" sz="24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5562600" cy="45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52004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Editing Charts</a:t>
            </a:r>
            <a:endParaRPr lang="en-US" sz="2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2133600"/>
            <a:ext cx="520134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6482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lick on the chart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Edit or add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Grid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Labels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Chart title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Legend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Line color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Background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t="10000" b="23333"/>
          <a:stretch>
            <a:fillRect/>
          </a:stretch>
        </p:blipFill>
        <p:spPr bwMode="auto">
          <a:xfrm>
            <a:off x="2438400" y="1905000"/>
            <a:ext cx="542552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Troubleshooting Formulas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775426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39624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Create </a:t>
            </a:r>
            <a:r>
              <a:rPr lang="en-US" sz="2600" dirty="0"/>
              <a:t>trigger </a:t>
            </a:r>
            <a:r>
              <a:rPr lang="en-US" sz="2600" dirty="0" smtClean="0"/>
              <a:t>states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automatically </a:t>
            </a:r>
            <a:r>
              <a:rPr lang="en-US" sz="2400" dirty="0"/>
              <a:t>flag cells for attention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20582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76800"/>
            <a:ext cx="3474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 r="4255"/>
          <a:stretch>
            <a:fillRect/>
          </a:stretch>
        </p:blipFill>
        <p:spPr bwMode="auto">
          <a:xfrm>
            <a:off x="3200400" y="3048000"/>
            <a:ext cx="3429000" cy="163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25727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858000" cy="51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Referencing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5334000" y="2286000"/>
            <a:ext cx="3352800" cy="1981200"/>
          </a:xfrm>
          <a:solidFill>
            <a:srgbClr val="969696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400" dirty="0" smtClean="0"/>
              <a:t>Every sheet contains :</a:t>
            </a:r>
          </a:p>
          <a:p>
            <a:r>
              <a:rPr lang="en-US" sz="1400" dirty="0" smtClean="0"/>
              <a:t>Office 2003</a:t>
            </a:r>
          </a:p>
          <a:p>
            <a:pPr lvl="1"/>
            <a:r>
              <a:rPr lang="en-US" sz="1200" dirty="0" smtClean="0"/>
              <a:t>256 columns</a:t>
            </a:r>
          </a:p>
          <a:p>
            <a:pPr lvl="1"/>
            <a:r>
              <a:rPr lang="en-US" sz="1200" dirty="0" smtClean="0"/>
              <a:t>65,536 rows</a:t>
            </a:r>
          </a:p>
          <a:p>
            <a:r>
              <a:rPr lang="en-US" sz="1400" dirty="0" smtClean="0"/>
              <a:t>Office 2007</a:t>
            </a:r>
          </a:p>
          <a:p>
            <a:pPr lvl="1"/>
            <a:r>
              <a:rPr lang="en-US" sz="1200" dirty="0" smtClean="0"/>
              <a:t>16384 columns</a:t>
            </a:r>
          </a:p>
          <a:p>
            <a:pPr lvl="1"/>
            <a:r>
              <a:rPr lang="en-US" sz="1200" dirty="0" smtClean="0"/>
              <a:t>1048576 rows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105400" y="4648200"/>
            <a:ext cx="3810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cell can be accessed by specifying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/>
              <a:t>Row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 cell  A1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978"/>
          <a:stretch>
            <a:fillRect/>
          </a:stretch>
        </p:blipFill>
        <p:spPr bwMode="auto">
          <a:xfrm>
            <a:off x="10438" y="1524000"/>
            <a:ext cx="566646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Relative Cell Referencing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486400" y="1676400"/>
            <a:ext cx="3429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simple example of relative cell referencing: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formula has to start with an ‘=‘ sign or else, it will be interpreted as text.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572000" y="2438400"/>
            <a:ext cx="914400" cy="7620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509867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1"/>
            <a:ext cx="46169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5705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339"/>
          <a:stretch>
            <a:fillRect/>
          </a:stretch>
        </p:blipFill>
        <p:spPr bwMode="auto">
          <a:xfrm>
            <a:off x="5105400" y="1447800"/>
            <a:ext cx="3810000" cy="24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Copy – Paste with Cells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15240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14600" y="3581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15240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28600" y="5410200"/>
            <a:ext cx="34290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lang="en-US" sz="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pasted value in G8: Check the referencing!!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What happened? 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657600" y="2057400"/>
            <a:ext cx="2667000" cy="3962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6592108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Absolute Referencing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486400" y="4572000"/>
            <a:ext cx="3429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Absolute Referencing types:</a:t>
            </a:r>
          </a:p>
          <a:p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$An	: Freeze the column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A$n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	:Freeze the row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$</a:t>
            </a: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A$n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	:Freeze the column and the 	    row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486400" y="2362200"/>
            <a:ext cx="3429000" cy="838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modified referencing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(using the ‘$’ sign)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486400" y="3352800"/>
            <a:ext cx="3429000" cy="10668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Now repeat the same procedure as in relative referencing…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Do you see the difference?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2895600"/>
            <a:ext cx="1066800" cy="2286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114800" y="2743200"/>
            <a:ext cx="1524000" cy="1219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586323" cy="45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17333"/>
          <a:stretch>
            <a:fillRect/>
          </a:stretch>
        </p:blipFill>
        <p:spPr bwMode="auto">
          <a:xfrm>
            <a:off x="3733800" y="2133600"/>
            <a:ext cx="48818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Complex Referencing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" y="57912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2590800"/>
            <a:ext cx="1066800" cy="3810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64008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248400" y="3886200"/>
            <a:ext cx="2895600" cy="9906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To reference another sheet, use the ‘SHEETNAME!’ before the cell reference.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6096000" y="5486400"/>
            <a:ext cx="28956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To reference another book, use the ‘[BOOKNAME]SHEETNAME!’ before the reference.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019800" y="3352800"/>
            <a:ext cx="457200" cy="457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rot="5400000" flipH="1" flipV="1">
            <a:off x="4876800" y="5105400"/>
            <a:ext cx="1676400" cy="914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7"/>
          </p:cNvCxnSpPr>
          <p:nvPr/>
        </p:nvCxnSpPr>
        <p:spPr>
          <a:xfrm rot="5400000" flipH="1" flipV="1">
            <a:off x="2882526" y="2469964"/>
            <a:ext cx="1644837" cy="5086911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Formatting</a:t>
            </a:r>
            <a:endParaRPr lang="en-US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810000" cy="51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4575058" cy="39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43000"/>
            <a:ext cx="2819400" cy="26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638800" y="4800600"/>
            <a:ext cx="3505200" cy="10668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Use the ‘Number Format’ menu under ‘Home’ to modify the appearance of one or more of your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63055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Merging</a:t>
            </a: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9333" t="31882" r="13333" b="8701"/>
          <a:stretch>
            <a:fillRect/>
          </a:stretch>
        </p:blipFill>
        <p:spPr bwMode="auto">
          <a:xfrm>
            <a:off x="3200400" y="3200399"/>
            <a:ext cx="3733800" cy="35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5410200"/>
            <a:ext cx="9144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953000" y="2514600"/>
            <a:ext cx="3505200" cy="12954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‘Merge cells’ will merge your selected cells into one cell </a:t>
            </a:r>
            <a:r>
              <a:rPr lang="en-US" sz="1400" b="1" u="sng" dirty="0" smtClean="0">
                <a:solidFill>
                  <a:srgbClr val="FF0000"/>
                </a:solidFill>
                <a:latin typeface="Constantia" pitchFamily="18" charset="0"/>
              </a:rPr>
              <a:t>referenced by the top-leftmost cell in the selection.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All other cell will lose their values!!!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2133600"/>
            <a:ext cx="3810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542401"/>
            <a:ext cx="381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352800" y="2514600"/>
            <a:ext cx="3810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3543300" y="2819400"/>
            <a:ext cx="190500" cy="457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tailEnd type="oval"/>
        </a:ln>
        <a:effectLst/>
      </a:spPr>
      <a:bodyPr rtlCol="0" anchor="ctr"/>
      <a:lstStyle>
        <a:defPPr algn="ctr">
          <a:defRPr sz="1600" b="1" dirty="0" smtClean="0">
            <a:solidFill>
              <a:schemeClr val="bg1"/>
            </a:solidFill>
            <a:latin typeface="Constantia" pitchFamily="18" charset="0"/>
          </a:defRPr>
        </a:defPPr>
      </a:lstStyle>
      <a:style>
        <a:lnRef idx="2">
          <a:schemeClr val="accent4">
            <a:shade val="50000"/>
          </a:schemeClr>
        </a:lnRef>
        <a:fillRef idx="1002">
          <a:schemeClr val="lt2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38100">
          <a:solidFill>
            <a:srgbClr val="8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</TotalTime>
  <Words>637</Words>
  <Application>Microsoft Office PowerPoint</Application>
  <PresentationFormat>On-screen Show (4:3)</PresentationFormat>
  <Paragraphs>159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Spreadsheets </vt:lpstr>
      <vt:lpstr>Basic Interface</vt:lpstr>
      <vt:lpstr>Cell Referencing</vt:lpstr>
      <vt:lpstr>Relative Cell Referencing</vt:lpstr>
      <vt:lpstr>Copy – Paste with Cells</vt:lpstr>
      <vt:lpstr>Absolute Referencing</vt:lpstr>
      <vt:lpstr>Complex Referencing</vt:lpstr>
      <vt:lpstr>Cell Formatting</vt:lpstr>
      <vt:lpstr>Cell Merging</vt:lpstr>
      <vt:lpstr>The Range</vt:lpstr>
      <vt:lpstr>Functions</vt:lpstr>
      <vt:lpstr>Function (continued)</vt:lpstr>
      <vt:lpstr>Function (continued)</vt:lpstr>
      <vt:lpstr>Function (continued)</vt:lpstr>
      <vt:lpstr>Function (continued)</vt:lpstr>
      <vt:lpstr>Other Functions</vt:lpstr>
      <vt:lpstr>The COUNTIF function</vt:lpstr>
      <vt:lpstr>HLOOKUP and VLOOKUP</vt:lpstr>
      <vt:lpstr>String Operations</vt:lpstr>
      <vt:lpstr>Example</vt:lpstr>
      <vt:lpstr>Sorting</vt:lpstr>
      <vt:lpstr>Filtering your Data</vt:lpstr>
      <vt:lpstr>Filtering your Data</vt:lpstr>
      <vt:lpstr>Goal Seek</vt:lpstr>
      <vt:lpstr>PowerPoint Presentation</vt:lpstr>
      <vt:lpstr>Charts</vt:lpstr>
      <vt:lpstr>Editing Charts</vt:lpstr>
      <vt:lpstr>Troubleshooting Formulas</vt:lpstr>
      <vt:lpstr>Conditional Formatting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Spreadsheets </dc:title>
  <dc:creator>Rabih Younes</dc:creator>
  <cp:lastModifiedBy>TOSHIBA</cp:lastModifiedBy>
  <cp:revision>330</cp:revision>
  <dcterms:created xsi:type="dcterms:W3CDTF">2009-10-11T10:13:36Z</dcterms:created>
  <dcterms:modified xsi:type="dcterms:W3CDTF">2012-10-29T10:20:42Z</dcterms:modified>
</cp:coreProperties>
</file>